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1" r:id="rId1"/>
  </p:sldMasterIdLst>
  <p:notesMasterIdLst>
    <p:notesMasterId r:id="rId23"/>
  </p:notesMasterIdLst>
  <p:sldIdLst>
    <p:sldId id="256" r:id="rId2"/>
    <p:sldId id="257" r:id="rId3"/>
    <p:sldId id="278" r:id="rId4"/>
    <p:sldId id="264" r:id="rId5"/>
    <p:sldId id="258" r:id="rId6"/>
    <p:sldId id="259" r:id="rId7"/>
    <p:sldId id="260" r:id="rId8"/>
    <p:sldId id="266" r:id="rId9"/>
    <p:sldId id="265" r:id="rId10"/>
    <p:sldId id="267" r:id="rId11"/>
    <p:sldId id="261" r:id="rId12"/>
    <p:sldId id="262" r:id="rId13"/>
    <p:sldId id="263" r:id="rId14"/>
    <p:sldId id="269" r:id="rId15"/>
    <p:sldId id="268" r:id="rId16"/>
    <p:sldId id="270" r:id="rId17"/>
    <p:sldId id="271" r:id="rId18"/>
    <p:sldId id="272" r:id="rId19"/>
    <p:sldId id="273" r:id="rId20"/>
    <p:sldId id="275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0398"/>
  </p:normalViewPr>
  <p:slideViewPr>
    <p:cSldViewPr snapToGrid="0" snapToObjects="1">
      <p:cViewPr varScale="1"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E7BE4C-A3C3-5E49-A6E6-E43B7903EF22}" type="doc">
      <dgm:prSet loTypeId="urn:microsoft.com/office/officeart/2005/8/layout/chevron1" loCatId="process" qsTypeId="urn:microsoft.com/office/officeart/2005/8/quickstyle/simple4" qsCatId="simple" csTypeId="urn:microsoft.com/office/officeart/2005/8/colors/colorful2" csCatId="colorful" phldr="1"/>
      <dgm:spPr/>
    </dgm:pt>
    <dgm:pt modelId="{5539CC67-206A-544A-ACFB-0BC92CB8DFA5}">
      <dgm:prSet phldrT="[Text]"/>
      <dgm:spPr/>
      <dgm:t>
        <a:bodyPr/>
        <a:lstStyle/>
        <a:p>
          <a:r>
            <a:rPr lang="en-US"/>
            <a:t>Tokenize</a:t>
          </a:r>
        </a:p>
      </dgm:t>
    </dgm:pt>
    <dgm:pt modelId="{F2CDC76D-FA25-4643-B22F-CBDF0C562686}" type="parTrans" cxnId="{0AC52DDC-919B-F343-B932-3EF4281D5030}">
      <dgm:prSet/>
      <dgm:spPr/>
      <dgm:t>
        <a:bodyPr/>
        <a:lstStyle/>
        <a:p>
          <a:endParaRPr lang="en-US"/>
        </a:p>
      </dgm:t>
    </dgm:pt>
    <dgm:pt modelId="{F3FF9E36-1D93-5B45-BB59-62ADC069F3C2}" type="sibTrans" cxnId="{0AC52DDC-919B-F343-B932-3EF4281D5030}">
      <dgm:prSet phldrT="1"/>
      <dgm:spPr/>
      <dgm:t>
        <a:bodyPr/>
        <a:lstStyle/>
        <a:p>
          <a:endParaRPr lang="en-US"/>
        </a:p>
      </dgm:t>
    </dgm:pt>
    <dgm:pt modelId="{C30815C8-51B7-FE47-B189-04EF40445BF7}">
      <dgm:prSet phldrT="[Text]"/>
      <dgm:spPr/>
      <dgm:t>
        <a:bodyPr/>
        <a:lstStyle/>
        <a:p>
          <a:r>
            <a:rPr lang="en-US"/>
            <a:t>Lemmatize</a:t>
          </a:r>
        </a:p>
      </dgm:t>
    </dgm:pt>
    <dgm:pt modelId="{78F87CD3-95EF-944E-8021-A7BFF184B2F1}" type="parTrans" cxnId="{4A5C3885-279A-F746-8356-3FC3BA6D5193}">
      <dgm:prSet/>
      <dgm:spPr/>
      <dgm:t>
        <a:bodyPr/>
        <a:lstStyle/>
        <a:p>
          <a:endParaRPr lang="en-US"/>
        </a:p>
      </dgm:t>
    </dgm:pt>
    <dgm:pt modelId="{1DAFB0B7-EF99-C543-8324-DC25CB536326}" type="sibTrans" cxnId="{4A5C3885-279A-F746-8356-3FC3BA6D5193}">
      <dgm:prSet phldrT="3"/>
      <dgm:spPr/>
      <dgm:t>
        <a:bodyPr/>
        <a:lstStyle/>
        <a:p>
          <a:endParaRPr lang="en-US"/>
        </a:p>
      </dgm:t>
    </dgm:pt>
    <dgm:pt modelId="{8C4845BE-A1F5-CB47-91B3-E5F9D2AEA10F}">
      <dgm:prSet phldrT="[Text]"/>
      <dgm:spPr/>
      <dgm:t>
        <a:bodyPr/>
        <a:lstStyle/>
        <a:p>
          <a:r>
            <a:rPr lang="en-US" dirty="0"/>
            <a:t>Vectorization</a:t>
          </a:r>
        </a:p>
      </dgm:t>
    </dgm:pt>
    <dgm:pt modelId="{36501A47-06AD-C54F-92B3-426FB4166572}" type="parTrans" cxnId="{857A7963-7674-6444-8FB5-B076C7D66441}">
      <dgm:prSet/>
      <dgm:spPr/>
      <dgm:t>
        <a:bodyPr/>
        <a:lstStyle/>
        <a:p>
          <a:endParaRPr lang="en-US"/>
        </a:p>
      </dgm:t>
    </dgm:pt>
    <dgm:pt modelId="{209E1DD0-CCF2-3D4F-8FB0-A3B1B80E7EAB}" type="sibTrans" cxnId="{857A7963-7674-6444-8FB5-B076C7D66441}">
      <dgm:prSet phldrT="4"/>
      <dgm:spPr/>
      <dgm:t>
        <a:bodyPr/>
        <a:lstStyle/>
        <a:p>
          <a:endParaRPr lang="en-US"/>
        </a:p>
      </dgm:t>
    </dgm:pt>
    <dgm:pt modelId="{ACA33C57-B155-D542-AEF7-70F7023CC2BF}">
      <dgm:prSet phldrT="[Text]"/>
      <dgm:spPr/>
      <dgm:t>
        <a:bodyPr/>
        <a:lstStyle/>
        <a:p>
          <a:r>
            <a:rPr lang="en-US"/>
            <a:t>Stop Word Removal</a:t>
          </a:r>
        </a:p>
      </dgm:t>
    </dgm:pt>
    <dgm:pt modelId="{6D275CA6-F002-A244-843F-88D841D91067}" type="parTrans" cxnId="{4B87FF73-9146-A748-868C-80F093BD4379}">
      <dgm:prSet/>
      <dgm:spPr/>
      <dgm:t>
        <a:bodyPr/>
        <a:lstStyle/>
        <a:p>
          <a:endParaRPr lang="en-US"/>
        </a:p>
      </dgm:t>
    </dgm:pt>
    <dgm:pt modelId="{AB87E241-5C74-804E-8799-4FE2D6AEF793}" type="sibTrans" cxnId="{4B87FF73-9146-A748-868C-80F093BD4379}">
      <dgm:prSet phldrT="2"/>
      <dgm:spPr/>
      <dgm:t>
        <a:bodyPr/>
        <a:lstStyle/>
        <a:p>
          <a:endParaRPr lang="en-US"/>
        </a:p>
      </dgm:t>
    </dgm:pt>
    <dgm:pt modelId="{A51BBEB8-C24E-5D4A-9158-EAB8EED33253}" type="pres">
      <dgm:prSet presAssocID="{93E7BE4C-A3C3-5E49-A6E6-E43B7903EF22}" presName="Name0" presStyleCnt="0">
        <dgm:presLayoutVars>
          <dgm:dir/>
          <dgm:animLvl val="lvl"/>
          <dgm:resizeHandles val="exact"/>
        </dgm:presLayoutVars>
      </dgm:prSet>
      <dgm:spPr/>
    </dgm:pt>
    <dgm:pt modelId="{D016206A-7C41-0749-8A4D-7BE839D1E285}" type="pres">
      <dgm:prSet presAssocID="{5539CC67-206A-544A-ACFB-0BC92CB8DFA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CA948E2-299D-BB48-A60D-F221C8E2349F}" type="pres">
      <dgm:prSet presAssocID="{F3FF9E36-1D93-5B45-BB59-62ADC069F3C2}" presName="parTxOnlySpace" presStyleCnt="0"/>
      <dgm:spPr/>
    </dgm:pt>
    <dgm:pt modelId="{E0CBAD42-7C29-A945-A1C9-2E935EFD3080}" type="pres">
      <dgm:prSet presAssocID="{ACA33C57-B155-D542-AEF7-70F7023CC2B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D352E96-F874-3E49-9BC8-6B493D3CD5C6}" type="pres">
      <dgm:prSet presAssocID="{AB87E241-5C74-804E-8799-4FE2D6AEF793}" presName="parTxOnlySpace" presStyleCnt="0"/>
      <dgm:spPr/>
    </dgm:pt>
    <dgm:pt modelId="{F6F11557-F4BE-AD49-B57B-7E3EC5FED3E7}" type="pres">
      <dgm:prSet presAssocID="{C30815C8-51B7-FE47-B189-04EF40445BF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125AAC8-51B3-A24F-A525-50EEC4092053}" type="pres">
      <dgm:prSet presAssocID="{1DAFB0B7-EF99-C543-8324-DC25CB536326}" presName="parTxOnlySpace" presStyleCnt="0"/>
      <dgm:spPr/>
    </dgm:pt>
    <dgm:pt modelId="{5B27113B-49A4-1C43-BB6D-C96D05803B90}" type="pres">
      <dgm:prSet presAssocID="{8C4845BE-A1F5-CB47-91B3-E5F9D2AEA10F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FB2783F-9853-664A-92CF-1733A5151606}" type="presOf" srcId="{5539CC67-206A-544A-ACFB-0BC92CB8DFA5}" destId="{D016206A-7C41-0749-8A4D-7BE839D1E285}" srcOrd="0" destOrd="0" presId="urn:microsoft.com/office/officeart/2005/8/layout/chevron1"/>
    <dgm:cxn modelId="{1924B05D-5875-0B4D-AB15-37038B20AB8D}" type="presOf" srcId="{8C4845BE-A1F5-CB47-91B3-E5F9D2AEA10F}" destId="{5B27113B-49A4-1C43-BB6D-C96D05803B90}" srcOrd="0" destOrd="0" presId="urn:microsoft.com/office/officeart/2005/8/layout/chevron1"/>
    <dgm:cxn modelId="{857A7963-7674-6444-8FB5-B076C7D66441}" srcId="{93E7BE4C-A3C3-5E49-A6E6-E43B7903EF22}" destId="{8C4845BE-A1F5-CB47-91B3-E5F9D2AEA10F}" srcOrd="3" destOrd="0" parTransId="{36501A47-06AD-C54F-92B3-426FB4166572}" sibTransId="{209E1DD0-CCF2-3D4F-8FB0-A3B1B80E7EAB}"/>
    <dgm:cxn modelId="{4B87FF73-9146-A748-868C-80F093BD4379}" srcId="{93E7BE4C-A3C3-5E49-A6E6-E43B7903EF22}" destId="{ACA33C57-B155-D542-AEF7-70F7023CC2BF}" srcOrd="1" destOrd="0" parTransId="{6D275CA6-F002-A244-843F-88D841D91067}" sibTransId="{AB87E241-5C74-804E-8799-4FE2D6AEF793}"/>
    <dgm:cxn modelId="{CF87887B-9F0B-DB47-80D6-3C3B003D2A19}" type="presOf" srcId="{93E7BE4C-A3C3-5E49-A6E6-E43B7903EF22}" destId="{A51BBEB8-C24E-5D4A-9158-EAB8EED33253}" srcOrd="0" destOrd="0" presId="urn:microsoft.com/office/officeart/2005/8/layout/chevron1"/>
    <dgm:cxn modelId="{4A5C3885-279A-F746-8356-3FC3BA6D5193}" srcId="{93E7BE4C-A3C3-5E49-A6E6-E43B7903EF22}" destId="{C30815C8-51B7-FE47-B189-04EF40445BF7}" srcOrd="2" destOrd="0" parTransId="{78F87CD3-95EF-944E-8021-A7BFF184B2F1}" sibTransId="{1DAFB0B7-EF99-C543-8324-DC25CB536326}"/>
    <dgm:cxn modelId="{830174A6-B6B3-6B44-92CD-B7361F8C2E75}" type="presOf" srcId="{ACA33C57-B155-D542-AEF7-70F7023CC2BF}" destId="{E0CBAD42-7C29-A945-A1C9-2E935EFD3080}" srcOrd="0" destOrd="0" presId="urn:microsoft.com/office/officeart/2005/8/layout/chevron1"/>
    <dgm:cxn modelId="{900F7DDB-B121-F648-8131-A31B017F8F4C}" type="presOf" srcId="{C30815C8-51B7-FE47-B189-04EF40445BF7}" destId="{F6F11557-F4BE-AD49-B57B-7E3EC5FED3E7}" srcOrd="0" destOrd="0" presId="urn:microsoft.com/office/officeart/2005/8/layout/chevron1"/>
    <dgm:cxn modelId="{0AC52DDC-919B-F343-B932-3EF4281D5030}" srcId="{93E7BE4C-A3C3-5E49-A6E6-E43B7903EF22}" destId="{5539CC67-206A-544A-ACFB-0BC92CB8DFA5}" srcOrd="0" destOrd="0" parTransId="{F2CDC76D-FA25-4643-B22F-CBDF0C562686}" sibTransId="{F3FF9E36-1D93-5B45-BB59-62ADC069F3C2}"/>
    <dgm:cxn modelId="{9E9CA5B6-EAE3-6A46-B82F-BDD0350E1575}" type="presParOf" srcId="{A51BBEB8-C24E-5D4A-9158-EAB8EED33253}" destId="{D016206A-7C41-0749-8A4D-7BE839D1E285}" srcOrd="0" destOrd="0" presId="urn:microsoft.com/office/officeart/2005/8/layout/chevron1"/>
    <dgm:cxn modelId="{0F25D343-EF2D-C044-9D2B-B55B7FC0861D}" type="presParOf" srcId="{A51BBEB8-C24E-5D4A-9158-EAB8EED33253}" destId="{2CA948E2-299D-BB48-A60D-F221C8E2349F}" srcOrd="1" destOrd="0" presId="urn:microsoft.com/office/officeart/2005/8/layout/chevron1"/>
    <dgm:cxn modelId="{093DD100-A89A-6E44-B46A-FC2F0ACFE403}" type="presParOf" srcId="{A51BBEB8-C24E-5D4A-9158-EAB8EED33253}" destId="{E0CBAD42-7C29-A945-A1C9-2E935EFD3080}" srcOrd="2" destOrd="0" presId="urn:microsoft.com/office/officeart/2005/8/layout/chevron1"/>
    <dgm:cxn modelId="{BF33E6FC-E6E6-6E4B-86EA-D2E3D4175D62}" type="presParOf" srcId="{A51BBEB8-C24E-5D4A-9158-EAB8EED33253}" destId="{7D352E96-F874-3E49-9BC8-6B493D3CD5C6}" srcOrd="3" destOrd="0" presId="urn:microsoft.com/office/officeart/2005/8/layout/chevron1"/>
    <dgm:cxn modelId="{C37A5AC7-D210-5541-AFF8-34402EA62823}" type="presParOf" srcId="{A51BBEB8-C24E-5D4A-9158-EAB8EED33253}" destId="{F6F11557-F4BE-AD49-B57B-7E3EC5FED3E7}" srcOrd="4" destOrd="0" presId="urn:microsoft.com/office/officeart/2005/8/layout/chevron1"/>
    <dgm:cxn modelId="{84C6BF36-30E7-0D48-91B5-84321A0367B3}" type="presParOf" srcId="{A51BBEB8-C24E-5D4A-9158-EAB8EED33253}" destId="{B125AAC8-51B3-A24F-A525-50EEC4092053}" srcOrd="5" destOrd="0" presId="urn:microsoft.com/office/officeart/2005/8/layout/chevron1"/>
    <dgm:cxn modelId="{100AD905-7705-1A4B-B5D2-2DD21BBE6085}" type="presParOf" srcId="{A51BBEB8-C24E-5D4A-9158-EAB8EED33253}" destId="{5B27113B-49A4-1C43-BB6D-C96D05803B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841998-8834-4074-BEA8-75659DA15D48}" type="doc">
      <dgm:prSet loTypeId="urn:microsoft.com/office/officeart/2016/7/layout/BasicLinearProcessNumbered" loCatId="process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24064BB8-0971-4A3F-B606-D1DEF5C82EAB}">
      <dgm:prSet/>
      <dgm:spPr/>
      <dgm:t>
        <a:bodyPr/>
        <a:lstStyle/>
        <a:p>
          <a:r>
            <a:rPr lang="en-US"/>
            <a:t>Republicans generally have a higher twitter ratio.</a:t>
          </a:r>
        </a:p>
      </dgm:t>
    </dgm:pt>
    <dgm:pt modelId="{E01C0DAB-E943-4CCA-BA2D-A827246F6D39}" type="parTrans" cxnId="{D1757ADA-E51B-42CB-B3F7-C1CCCCDB6F3B}">
      <dgm:prSet/>
      <dgm:spPr/>
      <dgm:t>
        <a:bodyPr/>
        <a:lstStyle/>
        <a:p>
          <a:endParaRPr lang="en-US"/>
        </a:p>
      </dgm:t>
    </dgm:pt>
    <dgm:pt modelId="{4B9EB920-A8F0-4C0E-A46F-F61F7EEFAD07}" type="sibTrans" cxnId="{D1757ADA-E51B-42CB-B3F7-C1CCCCDB6F3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185D400A-9BA8-414D-A25A-FB0AB4B31E29}">
      <dgm:prSet/>
      <dgm:spPr/>
      <dgm:t>
        <a:bodyPr/>
        <a:lstStyle/>
        <a:p>
          <a:r>
            <a:rPr lang="en-US"/>
            <a:t>Democratic Avg = 0.377</a:t>
          </a:r>
        </a:p>
      </dgm:t>
    </dgm:pt>
    <dgm:pt modelId="{32D2C5BA-B230-43FE-A9D9-21D90DA3A061}" type="parTrans" cxnId="{4232B903-6609-4096-8C7D-E0CA16B626E0}">
      <dgm:prSet/>
      <dgm:spPr/>
      <dgm:t>
        <a:bodyPr/>
        <a:lstStyle/>
        <a:p>
          <a:endParaRPr lang="en-US"/>
        </a:p>
      </dgm:t>
    </dgm:pt>
    <dgm:pt modelId="{750BB57E-413E-49A1-BC58-56F79C704E14}" type="sibTrans" cxnId="{4232B903-6609-4096-8C7D-E0CA16B626E0}">
      <dgm:prSet/>
      <dgm:spPr/>
      <dgm:t>
        <a:bodyPr/>
        <a:lstStyle/>
        <a:p>
          <a:endParaRPr lang="en-US"/>
        </a:p>
      </dgm:t>
    </dgm:pt>
    <dgm:pt modelId="{66AAB9F2-10F8-428E-835D-98F3E2FE8DED}">
      <dgm:prSet/>
      <dgm:spPr/>
      <dgm:t>
        <a:bodyPr/>
        <a:lstStyle/>
        <a:p>
          <a:r>
            <a:rPr lang="en-US"/>
            <a:t>Republican Avg = 0.954</a:t>
          </a:r>
        </a:p>
      </dgm:t>
    </dgm:pt>
    <dgm:pt modelId="{6CA65927-94A0-4C3E-B481-C826874E4FCC}" type="parTrans" cxnId="{BD302FAD-B252-42EB-87F2-FC649AF968F4}">
      <dgm:prSet/>
      <dgm:spPr/>
      <dgm:t>
        <a:bodyPr/>
        <a:lstStyle/>
        <a:p>
          <a:endParaRPr lang="en-US"/>
        </a:p>
      </dgm:t>
    </dgm:pt>
    <dgm:pt modelId="{2DCD7C31-0176-4ABE-8000-DF09FB88333E}" type="sibTrans" cxnId="{BD302FAD-B252-42EB-87F2-FC649AF968F4}">
      <dgm:prSet/>
      <dgm:spPr/>
      <dgm:t>
        <a:bodyPr/>
        <a:lstStyle/>
        <a:p>
          <a:endParaRPr lang="en-US"/>
        </a:p>
      </dgm:t>
    </dgm:pt>
    <dgm:pt modelId="{82A7E46B-045E-4F61-B107-5D706C6BE1EE}">
      <dgm:prSet/>
      <dgm:spPr/>
      <dgm:t>
        <a:bodyPr/>
        <a:lstStyle/>
        <a:p>
          <a:r>
            <a:rPr lang="en-US"/>
            <a:t>On average voters  between  18—44 lean Democrat while 45+ lean Republican</a:t>
          </a:r>
        </a:p>
      </dgm:t>
    </dgm:pt>
    <dgm:pt modelId="{4B0E3C9A-37E5-4C5F-96FE-1E0BF06B6C11}" type="parTrans" cxnId="{876F2076-4AFB-4EC0-9E00-46219DD00F98}">
      <dgm:prSet/>
      <dgm:spPr/>
      <dgm:t>
        <a:bodyPr/>
        <a:lstStyle/>
        <a:p>
          <a:endParaRPr lang="en-US"/>
        </a:p>
      </dgm:t>
    </dgm:pt>
    <dgm:pt modelId="{7CC2B164-53B5-48D7-A9F3-76B76C682ABA}" type="sibTrans" cxnId="{876F2076-4AFB-4EC0-9E00-46219DD00F9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6CE6E439-9D1A-4AF7-9059-1B1B42E488C6}">
      <dgm:prSet/>
      <dgm:spPr/>
      <dgm:t>
        <a:bodyPr/>
        <a:lstStyle/>
        <a:p>
          <a:r>
            <a:rPr lang="en-US"/>
            <a:t>Twitter users are traditionally younger.</a:t>
          </a:r>
        </a:p>
      </dgm:t>
    </dgm:pt>
    <dgm:pt modelId="{7EDB0E60-E3CD-48CB-9382-867BCFF8E75B}" type="parTrans" cxnId="{3AC4F950-9AE7-4F94-BACC-E757D516683C}">
      <dgm:prSet/>
      <dgm:spPr/>
      <dgm:t>
        <a:bodyPr/>
        <a:lstStyle/>
        <a:p>
          <a:endParaRPr lang="en-US"/>
        </a:p>
      </dgm:t>
    </dgm:pt>
    <dgm:pt modelId="{008F5998-4930-4BAF-A8B3-806CD8029B3D}" type="sibTrans" cxnId="{3AC4F950-9AE7-4F94-BACC-E757D516683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F783C8C9-0B2A-4C01-B48B-B4D86606E65F}">
      <dgm:prSet/>
      <dgm:spPr/>
      <dgm:t>
        <a:bodyPr/>
        <a:lstStyle/>
        <a:p>
          <a:r>
            <a:rPr lang="en-US"/>
            <a:t>18-29 make up 35% of the users</a:t>
          </a:r>
        </a:p>
      </dgm:t>
    </dgm:pt>
    <dgm:pt modelId="{13FB30DE-F18A-41D2-8C44-8E094524B2EC}" type="parTrans" cxnId="{BC3D90F6-AB5D-40DB-A36F-44A949613103}">
      <dgm:prSet/>
      <dgm:spPr/>
      <dgm:t>
        <a:bodyPr/>
        <a:lstStyle/>
        <a:p>
          <a:endParaRPr lang="en-US"/>
        </a:p>
      </dgm:t>
    </dgm:pt>
    <dgm:pt modelId="{E7E9D3FF-9D30-4CA7-AC7C-4F7B975D5436}" type="sibTrans" cxnId="{BC3D90F6-AB5D-40DB-A36F-44A949613103}">
      <dgm:prSet/>
      <dgm:spPr/>
      <dgm:t>
        <a:bodyPr/>
        <a:lstStyle/>
        <a:p>
          <a:endParaRPr lang="en-US"/>
        </a:p>
      </dgm:t>
    </dgm:pt>
    <dgm:pt modelId="{34836C5E-63CD-4C78-B794-AC14C0EAC585}">
      <dgm:prSet/>
      <dgm:spPr/>
      <dgm:t>
        <a:bodyPr/>
        <a:lstStyle/>
        <a:p>
          <a:r>
            <a:rPr lang="en-US"/>
            <a:t>30-49 make up 20% of the users</a:t>
          </a:r>
        </a:p>
      </dgm:t>
    </dgm:pt>
    <dgm:pt modelId="{A0C2CE77-E8A4-4575-A4D7-861CDE477E5B}" type="parTrans" cxnId="{75F654FA-1944-46B7-8B6B-EAB60E05F010}">
      <dgm:prSet/>
      <dgm:spPr/>
      <dgm:t>
        <a:bodyPr/>
        <a:lstStyle/>
        <a:p>
          <a:endParaRPr lang="en-US"/>
        </a:p>
      </dgm:t>
    </dgm:pt>
    <dgm:pt modelId="{11FC1EDD-5611-4F09-92E6-8F6F1C494A1F}" type="sibTrans" cxnId="{75F654FA-1944-46B7-8B6B-EAB60E05F010}">
      <dgm:prSet/>
      <dgm:spPr/>
      <dgm:t>
        <a:bodyPr/>
        <a:lstStyle/>
        <a:p>
          <a:endParaRPr lang="en-US"/>
        </a:p>
      </dgm:t>
    </dgm:pt>
    <dgm:pt modelId="{5744C9BD-763E-493C-A54E-853DB6C1B687}">
      <dgm:prSet/>
      <dgm:spPr/>
      <dgm:t>
        <a:bodyPr/>
        <a:lstStyle/>
        <a:p>
          <a:r>
            <a:rPr lang="en-US"/>
            <a:t>50-64 make up 11% of the users</a:t>
          </a:r>
        </a:p>
      </dgm:t>
    </dgm:pt>
    <dgm:pt modelId="{5A968E57-3295-4935-83A3-80669218866F}" type="parTrans" cxnId="{4FDA3727-770C-4D3D-BA78-C1A5E2A8225E}">
      <dgm:prSet/>
      <dgm:spPr/>
      <dgm:t>
        <a:bodyPr/>
        <a:lstStyle/>
        <a:p>
          <a:endParaRPr lang="en-US"/>
        </a:p>
      </dgm:t>
    </dgm:pt>
    <dgm:pt modelId="{54AE35C2-43C6-4C16-9CCB-9E5A0165051F}" type="sibTrans" cxnId="{4FDA3727-770C-4D3D-BA78-C1A5E2A8225E}">
      <dgm:prSet/>
      <dgm:spPr/>
      <dgm:t>
        <a:bodyPr/>
        <a:lstStyle/>
        <a:p>
          <a:endParaRPr lang="en-US"/>
        </a:p>
      </dgm:t>
    </dgm:pt>
    <dgm:pt modelId="{D46DA229-56A4-7F4B-9AB9-22C4013423A8}" type="pres">
      <dgm:prSet presAssocID="{7E841998-8834-4074-BEA8-75659DA15D48}" presName="Name0" presStyleCnt="0">
        <dgm:presLayoutVars>
          <dgm:animLvl val="lvl"/>
          <dgm:resizeHandles val="exact"/>
        </dgm:presLayoutVars>
      </dgm:prSet>
      <dgm:spPr/>
    </dgm:pt>
    <dgm:pt modelId="{6D67E626-5276-2648-9FFD-CDF116FAAB15}" type="pres">
      <dgm:prSet presAssocID="{24064BB8-0971-4A3F-B606-D1DEF5C82EAB}" presName="compositeNode" presStyleCnt="0">
        <dgm:presLayoutVars>
          <dgm:bulletEnabled val="1"/>
        </dgm:presLayoutVars>
      </dgm:prSet>
      <dgm:spPr/>
    </dgm:pt>
    <dgm:pt modelId="{424B5ABC-4978-D24A-80F5-C34291B80040}" type="pres">
      <dgm:prSet presAssocID="{24064BB8-0971-4A3F-B606-D1DEF5C82EAB}" presName="bgRect" presStyleLbl="bgAccFollowNode1" presStyleIdx="0" presStyleCnt="3"/>
      <dgm:spPr/>
    </dgm:pt>
    <dgm:pt modelId="{99C15092-0931-EB4E-AB12-64D95DA65E7F}" type="pres">
      <dgm:prSet presAssocID="{4B9EB920-A8F0-4C0E-A46F-F61F7EEFAD07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DD016E53-7526-C640-8949-6372F48E66FA}" type="pres">
      <dgm:prSet presAssocID="{24064BB8-0971-4A3F-B606-D1DEF5C82EAB}" presName="bottomLine" presStyleLbl="alignNode1" presStyleIdx="1" presStyleCnt="6">
        <dgm:presLayoutVars/>
      </dgm:prSet>
      <dgm:spPr/>
    </dgm:pt>
    <dgm:pt modelId="{CE1D6884-DF3F-B04C-A1D5-C60A1F3D27FA}" type="pres">
      <dgm:prSet presAssocID="{24064BB8-0971-4A3F-B606-D1DEF5C82EAB}" presName="nodeText" presStyleLbl="bgAccFollowNode1" presStyleIdx="0" presStyleCnt="3">
        <dgm:presLayoutVars>
          <dgm:bulletEnabled val="1"/>
        </dgm:presLayoutVars>
      </dgm:prSet>
      <dgm:spPr/>
    </dgm:pt>
    <dgm:pt modelId="{1C312E6B-B7AB-3243-8178-C42C10F9E19D}" type="pres">
      <dgm:prSet presAssocID="{4B9EB920-A8F0-4C0E-A46F-F61F7EEFAD07}" presName="sibTrans" presStyleCnt="0"/>
      <dgm:spPr/>
    </dgm:pt>
    <dgm:pt modelId="{4E88320D-98A0-6B4E-8D77-9FEF10220E03}" type="pres">
      <dgm:prSet presAssocID="{82A7E46B-045E-4F61-B107-5D706C6BE1EE}" presName="compositeNode" presStyleCnt="0">
        <dgm:presLayoutVars>
          <dgm:bulletEnabled val="1"/>
        </dgm:presLayoutVars>
      </dgm:prSet>
      <dgm:spPr/>
    </dgm:pt>
    <dgm:pt modelId="{726AD939-AF28-6147-9DAB-968B7256165B}" type="pres">
      <dgm:prSet presAssocID="{82A7E46B-045E-4F61-B107-5D706C6BE1EE}" presName="bgRect" presStyleLbl="bgAccFollowNode1" presStyleIdx="1" presStyleCnt="3"/>
      <dgm:spPr/>
    </dgm:pt>
    <dgm:pt modelId="{85EDFBEE-95A1-634C-8DE8-64B138F8A56E}" type="pres">
      <dgm:prSet presAssocID="{7CC2B164-53B5-48D7-A9F3-76B76C682ABA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7E56152B-3DF4-234D-9FCB-B5D4D8F8AE4F}" type="pres">
      <dgm:prSet presAssocID="{82A7E46B-045E-4F61-B107-5D706C6BE1EE}" presName="bottomLine" presStyleLbl="alignNode1" presStyleIdx="3" presStyleCnt="6">
        <dgm:presLayoutVars/>
      </dgm:prSet>
      <dgm:spPr/>
    </dgm:pt>
    <dgm:pt modelId="{62F3CE3C-3F50-6F4C-A823-5A2415E94B1A}" type="pres">
      <dgm:prSet presAssocID="{82A7E46B-045E-4F61-B107-5D706C6BE1EE}" presName="nodeText" presStyleLbl="bgAccFollowNode1" presStyleIdx="1" presStyleCnt="3">
        <dgm:presLayoutVars>
          <dgm:bulletEnabled val="1"/>
        </dgm:presLayoutVars>
      </dgm:prSet>
      <dgm:spPr/>
    </dgm:pt>
    <dgm:pt modelId="{FCF06BF7-D223-8140-96FD-A99A38DABA21}" type="pres">
      <dgm:prSet presAssocID="{7CC2B164-53B5-48D7-A9F3-76B76C682ABA}" presName="sibTrans" presStyleCnt="0"/>
      <dgm:spPr/>
    </dgm:pt>
    <dgm:pt modelId="{A55497A7-CA76-2D45-B719-9066F4D9D443}" type="pres">
      <dgm:prSet presAssocID="{6CE6E439-9D1A-4AF7-9059-1B1B42E488C6}" presName="compositeNode" presStyleCnt="0">
        <dgm:presLayoutVars>
          <dgm:bulletEnabled val="1"/>
        </dgm:presLayoutVars>
      </dgm:prSet>
      <dgm:spPr/>
    </dgm:pt>
    <dgm:pt modelId="{F3CAD13F-13BB-4F48-88D0-87F399C4DC85}" type="pres">
      <dgm:prSet presAssocID="{6CE6E439-9D1A-4AF7-9059-1B1B42E488C6}" presName="bgRect" presStyleLbl="bgAccFollowNode1" presStyleIdx="2" presStyleCnt="3"/>
      <dgm:spPr/>
    </dgm:pt>
    <dgm:pt modelId="{2D4381E9-CFC1-B94E-A313-77B4A3EBB3C0}" type="pres">
      <dgm:prSet presAssocID="{008F5998-4930-4BAF-A8B3-806CD8029B3D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C966AB34-CFED-8E49-93AD-20740145F735}" type="pres">
      <dgm:prSet presAssocID="{6CE6E439-9D1A-4AF7-9059-1B1B42E488C6}" presName="bottomLine" presStyleLbl="alignNode1" presStyleIdx="5" presStyleCnt="6">
        <dgm:presLayoutVars/>
      </dgm:prSet>
      <dgm:spPr/>
    </dgm:pt>
    <dgm:pt modelId="{B6B5513D-E469-BB48-81F3-2AE1F9027C25}" type="pres">
      <dgm:prSet presAssocID="{6CE6E439-9D1A-4AF7-9059-1B1B42E488C6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4232B903-6609-4096-8C7D-E0CA16B626E0}" srcId="{24064BB8-0971-4A3F-B606-D1DEF5C82EAB}" destId="{185D400A-9BA8-414D-A25A-FB0AB4B31E29}" srcOrd="0" destOrd="0" parTransId="{32D2C5BA-B230-43FE-A9D9-21D90DA3A061}" sibTransId="{750BB57E-413E-49A1-BC58-56F79C704E14}"/>
    <dgm:cxn modelId="{D983EF07-634E-554F-BFF9-FAACF7D79E9B}" type="presOf" srcId="{7E841998-8834-4074-BEA8-75659DA15D48}" destId="{D46DA229-56A4-7F4B-9AB9-22C4013423A8}" srcOrd="0" destOrd="0" presId="urn:microsoft.com/office/officeart/2016/7/layout/BasicLinearProcessNumbered"/>
    <dgm:cxn modelId="{4FDA3727-770C-4D3D-BA78-C1A5E2A8225E}" srcId="{6CE6E439-9D1A-4AF7-9059-1B1B42E488C6}" destId="{5744C9BD-763E-493C-A54E-853DB6C1B687}" srcOrd="2" destOrd="0" parTransId="{5A968E57-3295-4935-83A3-80669218866F}" sibTransId="{54AE35C2-43C6-4C16-9CCB-9E5A0165051F}"/>
    <dgm:cxn modelId="{1511CA33-FF21-3C4A-AAFD-C7165563B70C}" type="presOf" srcId="{008F5998-4930-4BAF-A8B3-806CD8029B3D}" destId="{2D4381E9-CFC1-B94E-A313-77B4A3EBB3C0}" srcOrd="0" destOrd="0" presId="urn:microsoft.com/office/officeart/2016/7/layout/BasicLinearProcessNumbered"/>
    <dgm:cxn modelId="{FA923E3E-0383-1D49-9DA8-4CD404F7F35C}" type="presOf" srcId="{82A7E46B-045E-4F61-B107-5D706C6BE1EE}" destId="{726AD939-AF28-6147-9DAB-968B7256165B}" srcOrd="0" destOrd="0" presId="urn:microsoft.com/office/officeart/2016/7/layout/BasicLinearProcessNumbered"/>
    <dgm:cxn modelId="{A6C8B34E-C040-8341-96F7-6758849C7272}" type="presOf" srcId="{6CE6E439-9D1A-4AF7-9059-1B1B42E488C6}" destId="{B6B5513D-E469-BB48-81F3-2AE1F9027C25}" srcOrd="1" destOrd="0" presId="urn:microsoft.com/office/officeart/2016/7/layout/BasicLinearProcessNumbered"/>
    <dgm:cxn modelId="{F376D350-8457-CA4F-B126-D7D43152FD32}" type="presOf" srcId="{5744C9BD-763E-493C-A54E-853DB6C1B687}" destId="{B6B5513D-E469-BB48-81F3-2AE1F9027C25}" srcOrd="0" destOrd="3" presId="urn:microsoft.com/office/officeart/2016/7/layout/BasicLinearProcessNumbered"/>
    <dgm:cxn modelId="{3AC4F950-9AE7-4F94-BACC-E757D516683C}" srcId="{7E841998-8834-4074-BEA8-75659DA15D48}" destId="{6CE6E439-9D1A-4AF7-9059-1B1B42E488C6}" srcOrd="2" destOrd="0" parTransId="{7EDB0E60-E3CD-48CB-9382-867BCFF8E75B}" sibTransId="{008F5998-4930-4BAF-A8B3-806CD8029B3D}"/>
    <dgm:cxn modelId="{876F2076-4AFB-4EC0-9E00-46219DD00F98}" srcId="{7E841998-8834-4074-BEA8-75659DA15D48}" destId="{82A7E46B-045E-4F61-B107-5D706C6BE1EE}" srcOrd="1" destOrd="0" parTransId="{4B0E3C9A-37E5-4C5F-96FE-1E0BF06B6C11}" sibTransId="{7CC2B164-53B5-48D7-A9F3-76B76C682ABA}"/>
    <dgm:cxn modelId="{D664497A-2723-3A4D-8DA4-80DD169A05C5}" type="presOf" srcId="{6CE6E439-9D1A-4AF7-9059-1B1B42E488C6}" destId="{F3CAD13F-13BB-4F48-88D0-87F399C4DC85}" srcOrd="0" destOrd="0" presId="urn:microsoft.com/office/officeart/2016/7/layout/BasicLinearProcessNumbered"/>
    <dgm:cxn modelId="{3B23F395-B8DC-4641-816E-EE99422C1BED}" type="presOf" srcId="{185D400A-9BA8-414D-A25A-FB0AB4B31E29}" destId="{CE1D6884-DF3F-B04C-A1D5-C60A1F3D27FA}" srcOrd="0" destOrd="1" presId="urn:microsoft.com/office/officeart/2016/7/layout/BasicLinearProcessNumbered"/>
    <dgm:cxn modelId="{89D75197-CE2D-7247-B66C-89B08A6167D9}" type="presOf" srcId="{24064BB8-0971-4A3F-B606-D1DEF5C82EAB}" destId="{CE1D6884-DF3F-B04C-A1D5-C60A1F3D27FA}" srcOrd="1" destOrd="0" presId="urn:microsoft.com/office/officeart/2016/7/layout/BasicLinearProcessNumbered"/>
    <dgm:cxn modelId="{FD6281A9-2259-DB4D-AD63-0CB12F53A6AA}" type="presOf" srcId="{34836C5E-63CD-4C78-B794-AC14C0EAC585}" destId="{B6B5513D-E469-BB48-81F3-2AE1F9027C25}" srcOrd="0" destOrd="2" presId="urn:microsoft.com/office/officeart/2016/7/layout/BasicLinearProcessNumbered"/>
    <dgm:cxn modelId="{BD302FAD-B252-42EB-87F2-FC649AF968F4}" srcId="{24064BB8-0971-4A3F-B606-D1DEF5C82EAB}" destId="{66AAB9F2-10F8-428E-835D-98F3E2FE8DED}" srcOrd="1" destOrd="0" parTransId="{6CA65927-94A0-4C3E-B481-C826874E4FCC}" sibTransId="{2DCD7C31-0176-4ABE-8000-DF09FB88333E}"/>
    <dgm:cxn modelId="{52B217B8-045C-A74E-A3F1-AA05FA42FF45}" type="presOf" srcId="{66AAB9F2-10F8-428E-835D-98F3E2FE8DED}" destId="{CE1D6884-DF3F-B04C-A1D5-C60A1F3D27FA}" srcOrd="0" destOrd="2" presId="urn:microsoft.com/office/officeart/2016/7/layout/BasicLinearProcessNumbered"/>
    <dgm:cxn modelId="{91B7F4D1-593C-AF4E-B758-9A8B9721370F}" type="presOf" srcId="{82A7E46B-045E-4F61-B107-5D706C6BE1EE}" destId="{62F3CE3C-3F50-6F4C-A823-5A2415E94B1A}" srcOrd="1" destOrd="0" presId="urn:microsoft.com/office/officeart/2016/7/layout/BasicLinearProcessNumbered"/>
    <dgm:cxn modelId="{F8A33AD7-85F0-C540-8802-C45DB62B834E}" type="presOf" srcId="{F783C8C9-0B2A-4C01-B48B-B4D86606E65F}" destId="{B6B5513D-E469-BB48-81F3-2AE1F9027C25}" srcOrd="0" destOrd="1" presId="urn:microsoft.com/office/officeart/2016/7/layout/BasicLinearProcessNumbered"/>
    <dgm:cxn modelId="{D1757ADA-E51B-42CB-B3F7-C1CCCCDB6F3B}" srcId="{7E841998-8834-4074-BEA8-75659DA15D48}" destId="{24064BB8-0971-4A3F-B606-D1DEF5C82EAB}" srcOrd="0" destOrd="0" parTransId="{E01C0DAB-E943-4CCA-BA2D-A827246F6D39}" sibTransId="{4B9EB920-A8F0-4C0E-A46F-F61F7EEFAD07}"/>
    <dgm:cxn modelId="{7DD38DDF-E81D-0B40-A522-ED66B3A1D7EF}" type="presOf" srcId="{4B9EB920-A8F0-4C0E-A46F-F61F7EEFAD07}" destId="{99C15092-0931-EB4E-AB12-64D95DA65E7F}" srcOrd="0" destOrd="0" presId="urn:microsoft.com/office/officeart/2016/7/layout/BasicLinearProcessNumbered"/>
    <dgm:cxn modelId="{0299C9EC-43D1-3B40-89BB-443DB0E2D28C}" type="presOf" srcId="{24064BB8-0971-4A3F-B606-D1DEF5C82EAB}" destId="{424B5ABC-4978-D24A-80F5-C34291B80040}" srcOrd="0" destOrd="0" presId="urn:microsoft.com/office/officeart/2016/7/layout/BasicLinearProcessNumbered"/>
    <dgm:cxn modelId="{BC3D90F6-AB5D-40DB-A36F-44A949613103}" srcId="{6CE6E439-9D1A-4AF7-9059-1B1B42E488C6}" destId="{F783C8C9-0B2A-4C01-B48B-B4D86606E65F}" srcOrd="0" destOrd="0" parTransId="{13FB30DE-F18A-41D2-8C44-8E094524B2EC}" sibTransId="{E7E9D3FF-9D30-4CA7-AC7C-4F7B975D5436}"/>
    <dgm:cxn modelId="{75F654FA-1944-46B7-8B6B-EAB60E05F010}" srcId="{6CE6E439-9D1A-4AF7-9059-1B1B42E488C6}" destId="{34836C5E-63CD-4C78-B794-AC14C0EAC585}" srcOrd="1" destOrd="0" parTransId="{A0C2CE77-E8A4-4575-A4D7-861CDE477E5B}" sibTransId="{11FC1EDD-5611-4F09-92E6-8F6F1C494A1F}"/>
    <dgm:cxn modelId="{87F590FD-D8D0-3249-89CA-2616BD176FCB}" type="presOf" srcId="{7CC2B164-53B5-48D7-A9F3-76B76C682ABA}" destId="{85EDFBEE-95A1-634C-8DE8-64B138F8A56E}" srcOrd="0" destOrd="0" presId="urn:microsoft.com/office/officeart/2016/7/layout/BasicLinearProcessNumbered"/>
    <dgm:cxn modelId="{884DB22D-DA30-3A45-A539-3BCB4CA05582}" type="presParOf" srcId="{D46DA229-56A4-7F4B-9AB9-22C4013423A8}" destId="{6D67E626-5276-2648-9FFD-CDF116FAAB15}" srcOrd="0" destOrd="0" presId="urn:microsoft.com/office/officeart/2016/7/layout/BasicLinearProcessNumbered"/>
    <dgm:cxn modelId="{487F2A10-5D00-EB49-A6E7-980DE650D0CD}" type="presParOf" srcId="{6D67E626-5276-2648-9FFD-CDF116FAAB15}" destId="{424B5ABC-4978-D24A-80F5-C34291B80040}" srcOrd="0" destOrd="0" presId="urn:microsoft.com/office/officeart/2016/7/layout/BasicLinearProcessNumbered"/>
    <dgm:cxn modelId="{C5874CB0-6F4E-764D-B8D9-DE85D41BB44C}" type="presParOf" srcId="{6D67E626-5276-2648-9FFD-CDF116FAAB15}" destId="{99C15092-0931-EB4E-AB12-64D95DA65E7F}" srcOrd="1" destOrd="0" presId="urn:microsoft.com/office/officeart/2016/7/layout/BasicLinearProcessNumbered"/>
    <dgm:cxn modelId="{A0E5E19B-811A-A84D-AD27-EDC1024763E3}" type="presParOf" srcId="{6D67E626-5276-2648-9FFD-CDF116FAAB15}" destId="{DD016E53-7526-C640-8949-6372F48E66FA}" srcOrd="2" destOrd="0" presId="urn:microsoft.com/office/officeart/2016/7/layout/BasicLinearProcessNumbered"/>
    <dgm:cxn modelId="{921B5B17-31FA-F746-A076-3246D34D1AA3}" type="presParOf" srcId="{6D67E626-5276-2648-9FFD-CDF116FAAB15}" destId="{CE1D6884-DF3F-B04C-A1D5-C60A1F3D27FA}" srcOrd="3" destOrd="0" presId="urn:microsoft.com/office/officeart/2016/7/layout/BasicLinearProcessNumbered"/>
    <dgm:cxn modelId="{DCD6DF94-7863-C745-BCA0-55B1D738BE7D}" type="presParOf" srcId="{D46DA229-56A4-7F4B-9AB9-22C4013423A8}" destId="{1C312E6B-B7AB-3243-8178-C42C10F9E19D}" srcOrd="1" destOrd="0" presId="urn:microsoft.com/office/officeart/2016/7/layout/BasicLinearProcessNumbered"/>
    <dgm:cxn modelId="{4B2D062D-0CA2-7C46-B3B4-9B548A8A237B}" type="presParOf" srcId="{D46DA229-56A4-7F4B-9AB9-22C4013423A8}" destId="{4E88320D-98A0-6B4E-8D77-9FEF10220E03}" srcOrd="2" destOrd="0" presId="urn:microsoft.com/office/officeart/2016/7/layout/BasicLinearProcessNumbered"/>
    <dgm:cxn modelId="{AFE90AEE-6DAE-0540-BCBF-616502FD792A}" type="presParOf" srcId="{4E88320D-98A0-6B4E-8D77-9FEF10220E03}" destId="{726AD939-AF28-6147-9DAB-968B7256165B}" srcOrd="0" destOrd="0" presId="urn:microsoft.com/office/officeart/2016/7/layout/BasicLinearProcessNumbered"/>
    <dgm:cxn modelId="{D5976DE4-B294-3043-8DC8-2549EC370265}" type="presParOf" srcId="{4E88320D-98A0-6B4E-8D77-9FEF10220E03}" destId="{85EDFBEE-95A1-634C-8DE8-64B138F8A56E}" srcOrd="1" destOrd="0" presId="urn:microsoft.com/office/officeart/2016/7/layout/BasicLinearProcessNumbered"/>
    <dgm:cxn modelId="{6C7C23BB-2A62-A846-979C-AD5678524452}" type="presParOf" srcId="{4E88320D-98A0-6B4E-8D77-9FEF10220E03}" destId="{7E56152B-3DF4-234D-9FCB-B5D4D8F8AE4F}" srcOrd="2" destOrd="0" presId="urn:microsoft.com/office/officeart/2016/7/layout/BasicLinearProcessNumbered"/>
    <dgm:cxn modelId="{ABA48ADC-8019-4B4B-AB4C-8DCB189926E9}" type="presParOf" srcId="{4E88320D-98A0-6B4E-8D77-9FEF10220E03}" destId="{62F3CE3C-3F50-6F4C-A823-5A2415E94B1A}" srcOrd="3" destOrd="0" presId="urn:microsoft.com/office/officeart/2016/7/layout/BasicLinearProcessNumbered"/>
    <dgm:cxn modelId="{2508B0D1-DD7B-C343-98C3-3C14B27784D5}" type="presParOf" srcId="{D46DA229-56A4-7F4B-9AB9-22C4013423A8}" destId="{FCF06BF7-D223-8140-96FD-A99A38DABA21}" srcOrd="3" destOrd="0" presId="urn:microsoft.com/office/officeart/2016/7/layout/BasicLinearProcessNumbered"/>
    <dgm:cxn modelId="{470A8558-D30C-CE43-92F1-64878CFCCEF6}" type="presParOf" srcId="{D46DA229-56A4-7F4B-9AB9-22C4013423A8}" destId="{A55497A7-CA76-2D45-B719-9066F4D9D443}" srcOrd="4" destOrd="0" presId="urn:microsoft.com/office/officeart/2016/7/layout/BasicLinearProcessNumbered"/>
    <dgm:cxn modelId="{8D6C1244-0237-EC49-9346-FA80096F454E}" type="presParOf" srcId="{A55497A7-CA76-2D45-B719-9066F4D9D443}" destId="{F3CAD13F-13BB-4F48-88D0-87F399C4DC85}" srcOrd="0" destOrd="0" presId="urn:microsoft.com/office/officeart/2016/7/layout/BasicLinearProcessNumbered"/>
    <dgm:cxn modelId="{55822216-89C1-F841-9C41-8E036CD6A85A}" type="presParOf" srcId="{A55497A7-CA76-2D45-B719-9066F4D9D443}" destId="{2D4381E9-CFC1-B94E-A313-77B4A3EBB3C0}" srcOrd="1" destOrd="0" presId="urn:microsoft.com/office/officeart/2016/7/layout/BasicLinearProcessNumbered"/>
    <dgm:cxn modelId="{60A06DD5-D23F-B04D-B468-EC3D533BDFF0}" type="presParOf" srcId="{A55497A7-CA76-2D45-B719-9066F4D9D443}" destId="{C966AB34-CFED-8E49-93AD-20740145F735}" srcOrd="2" destOrd="0" presId="urn:microsoft.com/office/officeart/2016/7/layout/BasicLinearProcessNumbered"/>
    <dgm:cxn modelId="{EDAFE7D2-E7D1-FE4F-87AD-7257FCE5022A}" type="presParOf" srcId="{A55497A7-CA76-2D45-B719-9066F4D9D443}" destId="{B6B5513D-E469-BB48-81F3-2AE1F9027C25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6206A-7C41-0749-8A4D-7BE839D1E285}">
      <dsp:nvSpPr>
        <dsp:cNvPr id="0" name=""/>
        <dsp:cNvSpPr/>
      </dsp:nvSpPr>
      <dsp:spPr>
        <a:xfrm>
          <a:off x="5054" y="1113745"/>
          <a:ext cx="2941962" cy="1176785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Tokenize</a:t>
          </a:r>
        </a:p>
      </dsp:txBody>
      <dsp:txXfrm>
        <a:off x="593447" y="1113745"/>
        <a:ext cx="1765177" cy="1176785"/>
      </dsp:txXfrm>
    </dsp:sp>
    <dsp:sp modelId="{E0CBAD42-7C29-A945-A1C9-2E935EFD3080}">
      <dsp:nvSpPr>
        <dsp:cNvPr id="0" name=""/>
        <dsp:cNvSpPr/>
      </dsp:nvSpPr>
      <dsp:spPr>
        <a:xfrm>
          <a:off x="2652820" y="1113745"/>
          <a:ext cx="2941962" cy="1176785"/>
        </a:xfrm>
        <a:prstGeom prst="chevron">
          <a:avLst/>
        </a:prstGeom>
        <a:gradFill rotWithShape="0">
          <a:gsLst>
            <a:gs pos="0">
              <a:schemeClr val="accent2">
                <a:hueOff val="451605"/>
                <a:satOff val="-2211"/>
                <a:lumOff val="1242"/>
                <a:alphaOff val="0"/>
                <a:tint val="98000"/>
                <a:lumMod val="114000"/>
              </a:schemeClr>
            </a:gs>
            <a:gs pos="100000">
              <a:schemeClr val="accent2">
                <a:hueOff val="451605"/>
                <a:satOff val="-2211"/>
                <a:lumOff val="124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Stop Word Removal</a:t>
          </a:r>
        </a:p>
      </dsp:txBody>
      <dsp:txXfrm>
        <a:off x="3241213" y="1113745"/>
        <a:ext cx="1765177" cy="1176785"/>
      </dsp:txXfrm>
    </dsp:sp>
    <dsp:sp modelId="{F6F11557-F4BE-AD49-B57B-7E3EC5FED3E7}">
      <dsp:nvSpPr>
        <dsp:cNvPr id="0" name=""/>
        <dsp:cNvSpPr/>
      </dsp:nvSpPr>
      <dsp:spPr>
        <a:xfrm>
          <a:off x="5300586" y="1113745"/>
          <a:ext cx="2941962" cy="1176785"/>
        </a:xfrm>
        <a:prstGeom prst="chevron">
          <a:avLst/>
        </a:prstGeom>
        <a:gradFill rotWithShape="0">
          <a:gsLst>
            <a:gs pos="0">
              <a:schemeClr val="accent2">
                <a:hueOff val="903209"/>
                <a:satOff val="-4421"/>
                <a:lumOff val="2483"/>
                <a:alphaOff val="0"/>
                <a:tint val="98000"/>
                <a:lumMod val="114000"/>
              </a:schemeClr>
            </a:gs>
            <a:gs pos="100000">
              <a:schemeClr val="accent2">
                <a:hueOff val="903209"/>
                <a:satOff val="-4421"/>
                <a:lumOff val="248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Lemmatize</a:t>
          </a:r>
        </a:p>
      </dsp:txBody>
      <dsp:txXfrm>
        <a:off x="5888979" y="1113745"/>
        <a:ext cx="1765177" cy="1176785"/>
      </dsp:txXfrm>
    </dsp:sp>
    <dsp:sp modelId="{5B27113B-49A4-1C43-BB6D-C96D05803B90}">
      <dsp:nvSpPr>
        <dsp:cNvPr id="0" name=""/>
        <dsp:cNvSpPr/>
      </dsp:nvSpPr>
      <dsp:spPr>
        <a:xfrm>
          <a:off x="7948353" y="1113745"/>
          <a:ext cx="2941962" cy="1176785"/>
        </a:xfrm>
        <a:prstGeom prst="chevron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Vectorization</a:t>
          </a:r>
        </a:p>
      </dsp:txBody>
      <dsp:txXfrm>
        <a:off x="8536746" y="1113745"/>
        <a:ext cx="1765177" cy="11767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4B5ABC-4978-D24A-80F5-C34291B80040}">
      <dsp:nvSpPr>
        <dsp:cNvPr id="0" name=""/>
        <dsp:cNvSpPr/>
      </dsp:nvSpPr>
      <dsp:spPr>
        <a:xfrm>
          <a:off x="0" y="0"/>
          <a:ext cx="3404803" cy="34042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52" tIns="330200" rIns="26545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Republicans generally have a higher twitter ratio.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Democratic Avg = 0.377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Republican Avg = 0.954</a:t>
          </a:r>
        </a:p>
      </dsp:txBody>
      <dsp:txXfrm>
        <a:off x="0" y="1293625"/>
        <a:ext cx="3404803" cy="2042566"/>
      </dsp:txXfrm>
    </dsp:sp>
    <dsp:sp modelId="{99C15092-0931-EB4E-AB12-64D95DA65E7F}">
      <dsp:nvSpPr>
        <dsp:cNvPr id="0" name=""/>
        <dsp:cNvSpPr/>
      </dsp:nvSpPr>
      <dsp:spPr>
        <a:xfrm>
          <a:off x="1191760" y="340427"/>
          <a:ext cx="1021283" cy="102128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64000"/>
                <a:lumMod val="118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341323" y="489990"/>
        <a:ext cx="722157" cy="722157"/>
      </dsp:txXfrm>
    </dsp:sp>
    <dsp:sp modelId="{DD016E53-7526-C640-8949-6372F48E66FA}">
      <dsp:nvSpPr>
        <dsp:cNvPr id="0" name=""/>
        <dsp:cNvSpPr/>
      </dsp:nvSpPr>
      <dsp:spPr>
        <a:xfrm>
          <a:off x="0" y="3404205"/>
          <a:ext cx="3404803" cy="72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-7119"/>
                <a:satOff val="-9398"/>
                <a:lumOff val="7009"/>
                <a:alphaOff val="0"/>
                <a:tint val="64000"/>
                <a:lumMod val="118000"/>
              </a:schemeClr>
            </a:gs>
            <a:gs pos="100000">
              <a:schemeClr val="accent1">
                <a:shade val="80000"/>
                <a:hueOff val="-7119"/>
                <a:satOff val="-9398"/>
                <a:lumOff val="7009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shade val="80000"/>
              <a:hueOff val="-7119"/>
              <a:satOff val="-9398"/>
              <a:lumOff val="700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26AD939-AF28-6147-9DAB-968B7256165B}">
      <dsp:nvSpPr>
        <dsp:cNvPr id="0" name=""/>
        <dsp:cNvSpPr/>
      </dsp:nvSpPr>
      <dsp:spPr>
        <a:xfrm>
          <a:off x="3745283" y="0"/>
          <a:ext cx="3404803" cy="34042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52" tIns="330200" rIns="26545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On average voters  between  18—44 lean Democrat while 45+ lean Republican</a:t>
          </a:r>
        </a:p>
      </dsp:txBody>
      <dsp:txXfrm>
        <a:off x="3745283" y="1293625"/>
        <a:ext cx="3404803" cy="2042566"/>
      </dsp:txXfrm>
    </dsp:sp>
    <dsp:sp modelId="{85EDFBEE-95A1-634C-8DE8-64B138F8A56E}">
      <dsp:nvSpPr>
        <dsp:cNvPr id="0" name=""/>
        <dsp:cNvSpPr/>
      </dsp:nvSpPr>
      <dsp:spPr>
        <a:xfrm>
          <a:off x="4937043" y="340427"/>
          <a:ext cx="1021283" cy="102128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-14238"/>
                <a:satOff val="-18796"/>
                <a:lumOff val="14017"/>
                <a:alphaOff val="0"/>
                <a:tint val="64000"/>
                <a:lumMod val="118000"/>
              </a:schemeClr>
            </a:gs>
            <a:gs pos="100000">
              <a:schemeClr val="accent1">
                <a:shade val="80000"/>
                <a:hueOff val="-14238"/>
                <a:satOff val="-18796"/>
                <a:lumOff val="14017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shade val="80000"/>
              <a:hueOff val="-14238"/>
              <a:satOff val="-18796"/>
              <a:lumOff val="140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86606" y="489990"/>
        <a:ext cx="722157" cy="722157"/>
      </dsp:txXfrm>
    </dsp:sp>
    <dsp:sp modelId="{7E56152B-3DF4-234D-9FCB-B5D4D8F8AE4F}">
      <dsp:nvSpPr>
        <dsp:cNvPr id="0" name=""/>
        <dsp:cNvSpPr/>
      </dsp:nvSpPr>
      <dsp:spPr>
        <a:xfrm>
          <a:off x="3745283" y="3404205"/>
          <a:ext cx="3404803" cy="72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-21356"/>
                <a:satOff val="-28194"/>
                <a:lumOff val="21026"/>
                <a:alphaOff val="0"/>
                <a:tint val="64000"/>
                <a:lumMod val="118000"/>
              </a:schemeClr>
            </a:gs>
            <a:gs pos="100000">
              <a:schemeClr val="accent1">
                <a:shade val="80000"/>
                <a:hueOff val="-21356"/>
                <a:satOff val="-28194"/>
                <a:lumOff val="21026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shade val="80000"/>
              <a:hueOff val="-21356"/>
              <a:satOff val="-28194"/>
              <a:lumOff val="2102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CAD13F-13BB-4F48-88D0-87F399C4DC85}">
      <dsp:nvSpPr>
        <dsp:cNvPr id="0" name=""/>
        <dsp:cNvSpPr/>
      </dsp:nvSpPr>
      <dsp:spPr>
        <a:xfrm>
          <a:off x="7490566" y="0"/>
          <a:ext cx="3404803" cy="34042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52" tIns="330200" rIns="265452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Twitter users are traditionally younger.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18-29 make up 35% of the users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30-49 make up 20% of the users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50-64 make up 11% of the users</a:t>
          </a:r>
        </a:p>
      </dsp:txBody>
      <dsp:txXfrm>
        <a:off x="7490566" y="1293625"/>
        <a:ext cx="3404803" cy="2042566"/>
      </dsp:txXfrm>
    </dsp:sp>
    <dsp:sp modelId="{2D4381E9-CFC1-B94E-A313-77B4A3EBB3C0}">
      <dsp:nvSpPr>
        <dsp:cNvPr id="0" name=""/>
        <dsp:cNvSpPr/>
      </dsp:nvSpPr>
      <dsp:spPr>
        <a:xfrm>
          <a:off x="8682326" y="340427"/>
          <a:ext cx="1021283" cy="102128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hueOff val="-28475"/>
                <a:satOff val="-37592"/>
                <a:lumOff val="28034"/>
                <a:alphaOff val="0"/>
                <a:tint val="64000"/>
                <a:lumMod val="118000"/>
              </a:schemeClr>
            </a:gs>
            <a:gs pos="100000">
              <a:schemeClr val="accent1">
                <a:shade val="80000"/>
                <a:hueOff val="-28475"/>
                <a:satOff val="-37592"/>
                <a:lumOff val="28034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shade val="80000"/>
              <a:hueOff val="-28475"/>
              <a:satOff val="-37592"/>
              <a:lumOff val="2803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831889" y="489990"/>
        <a:ext cx="722157" cy="722157"/>
      </dsp:txXfrm>
    </dsp:sp>
    <dsp:sp modelId="{C966AB34-CFED-8E49-93AD-20740145F735}">
      <dsp:nvSpPr>
        <dsp:cNvPr id="0" name=""/>
        <dsp:cNvSpPr/>
      </dsp:nvSpPr>
      <dsp:spPr>
        <a:xfrm>
          <a:off x="7490566" y="3404205"/>
          <a:ext cx="3404803" cy="72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-35594"/>
                <a:satOff val="-46990"/>
                <a:lumOff val="35043"/>
                <a:alphaOff val="0"/>
                <a:tint val="64000"/>
                <a:lumMod val="118000"/>
              </a:schemeClr>
            </a:gs>
            <a:gs pos="100000">
              <a:schemeClr val="accent1">
                <a:shade val="80000"/>
                <a:hueOff val="-35594"/>
                <a:satOff val="-46990"/>
                <a:lumOff val="35043"/>
                <a:alphaOff val="0"/>
                <a:tint val="92000"/>
                <a:alpha val="100000"/>
                <a:lumMod val="11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shade val="80000"/>
              <a:hueOff val="-35594"/>
              <a:satOff val="-46990"/>
              <a:lumOff val="3504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4607D-403A-1645-B815-B7563FF30275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9725A-2FCD-9445-AAC6-395E648AD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17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219k tweets. Amount of tweets per senator varies on how active they were. Some senators only have 190 available tweets, others have 3090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97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the other parties, Health Care is the most frequent bigram</a:t>
            </a:r>
          </a:p>
          <a:p>
            <a:endParaRPr lang="en-US" dirty="0"/>
          </a:p>
          <a:p>
            <a:r>
              <a:rPr lang="en-US" dirty="0"/>
              <a:t>Issues – Fossil Fuel, Drug Company, Prescription drug, Dakota Access Pipeline, Wall Street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81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21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Democrats and Republicans are spread out similarly in this group. Its hard to see Independent tweets on this scale.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4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clear that there is a direct relationship between our party tweet population and our party seat occupation. We can rule out that any one party is disproportionally active on </a:t>
            </a:r>
            <a:r>
              <a:rPr lang="en-US" dirty="0" err="1"/>
              <a:t>twtter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94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 stop word list. Used  both porter stemming and lemmatized but opted to use lemmatize to keep meaning. Lastly everyone’s favorite fried </a:t>
            </a:r>
            <a:r>
              <a:rPr lang="en-US" dirty="0" err="1"/>
              <a:t>Countvectroizing</a:t>
            </a:r>
            <a:r>
              <a:rPr lang="en-US" dirty="0"/>
              <a:t>. </a:t>
            </a:r>
            <a:r>
              <a:rPr lang="en-US" dirty="0" err="1"/>
              <a:t>TfIDF</a:t>
            </a:r>
            <a:r>
              <a:rPr lang="en-US" dirty="0"/>
              <a:t> was tried in model building, yielded less accurate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95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78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see the use of a Legislative Platform. </a:t>
            </a:r>
          </a:p>
          <a:p>
            <a:r>
              <a:rPr lang="en-US" dirty="0"/>
              <a:t>Democrats use societal terms. Little bit of Traditional values which is surprising. </a:t>
            </a:r>
          </a:p>
          <a:p>
            <a:r>
              <a:rPr lang="en-US" dirty="0"/>
              <a:t>Republicans use traditional aspects of conservatism(work, family, job)</a:t>
            </a:r>
          </a:p>
          <a:p>
            <a:r>
              <a:rPr lang="en-US" dirty="0"/>
              <a:t>Independents are super issue centric.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18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Woman, </a:t>
            </a:r>
            <a:r>
              <a:rPr lang="en-US" dirty="0" err="1"/>
              <a:t>bernie</a:t>
            </a:r>
            <a:r>
              <a:rPr lang="en-US" dirty="0"/>
              <a:t> sanders ( during the 2016 election)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70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Fox News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00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opiod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84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bigrams “Woman health” “Sexual Assault”, “Middle Class”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36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0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2480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222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1118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0714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229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0052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05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8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5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85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42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90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699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99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693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43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561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F0F8B-0E76-A049-B594-677191B2F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Senators Tweeting &amp; Is It Any Good?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E0FDA8-E87D-B648-BC2D-63B25FC79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Tarif Abedin</a:t>
            </a:r>
          </a:p>
        </p:txBody>
      </p:sp>
    </p:spTree>
    <p:extLst>
      <p:ext uri="{BB962C8B-B14F-4D97-AF65-F5344CB8AC3E}">
        <p14:creationId xmlns:p14="http://schemas.microsoft.com/office/powerpoint/2010/main" val="2379001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0487C8F-7D6C-4EAF-A9A5-45D8E94FC2C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7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78DA0F-394A-417D-892B-8253831A2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474CD1-8470-064D-B08F-FDC686FF2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77012" y="480060"/>
            <a:ext cx="1123797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4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DE52-930A-C64C-AABE-43C79481F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Letting Bigrams Be Bigrams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F78464-6AA3-2A4C-ABA6-8FDEFF441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778226"/>
            <a:ext cx="3322038" cy="19320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Prospective Language</a:t>
            </a:r>
          </a:p>
          <a:p>
            <a:pPr>
              <a:lnSpc>
                <a:spcPct val="150000"/>
              </a:lnSpc>
            </a:pPr>
            <a:r>
              <a:rPr lang="en-US" dirty="0"/>
              <a:t>President Trump</a:t>
            </a:r>
          </a:p>
          <a:p>
            <a:pPr>
              <a:lnSpc>
                <a:spcPct val="150000"/>
              </a:lnSpc>
            </a:pPr>
            <a:r>
              <a:rPr lang="en-US" dirty="0"/>
              <a:t>Indicative of Platform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5F85D3-0DA1-A449-865A-E9F3EC40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149" y="1646515"/>
            <a:ext cx="7038518" cy="4195481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863D57E0-311C-5B41-BF73-D18445139D37}"/>
              </a:ext>
            </a:extLst>
          </p:cNvPr>
          <p:cNvSpPr/>
          <p:nvPr/>
        </p:nvSpPr>
        <p:spPr>
          <a:xfrm>
            <a:off x="4323644" y="3375379"/>
            <a:ext cx="877021" cy="203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24CA4-2BE0-BA46-9BDE-84F8AFBC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Bigrams Be Bigrams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9A037-0FA2-C74A-BBF4-E17D741B1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2517421"/>
            <a:ext cx="3180822" cy="2274712"/>
          </a:xfrm>
        </p:spPr>
        <p:txBody>
          <a:bodyPr/>
          <a:lstStyle/>
          <a:p>
            <a:r>
              <a:rPr lang="en-US" dirty="0"/>
              <a:t>Also Prospective Language (Surprising)</a:t>
            </a:r>
          </a:p>
          <a:p>
            <a:r>
              <a:rPr lang="en-US" dirty="0"/>
              <a:t>President Obama</a:t>
            </a:r>
          </a:p>
          <a:p>
            <a:r>
              <a:rPr lang="en-US" dirty="0"/>
              <a:t>Used Less to Discuss Issues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7777C-5CC8-7643-9906-6411B0E9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934" y="1574798"/>
            <a:ext cx="7212610" cy="4159957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3289404A-B71B-9542-9E1E-0510429FCC83}"/>
              </a:ext>
            </a:extLst>
          </p:cNvPr>
          <p:cNvSpPr/>
          <p:nvPr/>
        </p:nvSpPr>
        <p:spPr>
          <a:xfrm>
            <a:off x="4145775" y="4278489"/>
            <a:ext cx="857955" cy="13546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92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938C-0B12-E040-AF1B-4890A6DB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Bigrams Be Bigrams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382CC-779F-FB4D-B312-07A9B2F58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3206044"/>
            <a:ext cx="3136576" cy="108373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Incredibly Issue Centric</a:t>
            </a:r>
          </a:p>
          <a:p>
            <a:pPr>
              <a:lnSpc>
                <a:spcPct val="160000"/>
              </a:lnSpc>
            </a:pPr>
            <a:r>
              <a:rPr lang="en-US" dirty="0"/>
              <a:t>Sample Size Is Small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03BFF-46BE-5947-AEF8-8C3D5A13D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88" y="1569154"/>
            <a:ext cx="7336868" cy="43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76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F2DCF-1BD8-D646-A1D5-C58709AEC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Predicting Party With a Tweet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D6CD9-82BA-1B43-843A-348555CBE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Bipartisan Model</a:t>
            </a:r>
          </a:p>
          <a:p>
            <a:pPr lvl="1"/>
            <a:r>
              <a:rPr lang="en-US" dirty="0"/>
              <a:t>Including Independent Senators would lead to Unbalanced Classes</a:t>
            </a:r>
          </a:p>
          <a:p>
            <a:r>
              <a:rPr lang="en-US" dirty="0"/>
              <a:t>Baseline Accuracy = 53.97%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Parameters</a:t>
            </a:r>
          </a:p>
          <a:p>
            <a:pPr lvl="2"/>
            <a:r>
              <a:rPr lang="en-US" dirty="0"/>
              <a:t>Custom Stop words</a:t>
            </a:r>
          </a:p>
          <a:p>
            <a:pPr lvl="2"/>
            <a:r>
              <a:rPr lang="en-US" dirty="0" err="1"/>
              <a:t>Ngrams</a:t>
            </a:r>
            <a:r>
              <a:rPr lang="en-US" dirty="0"/>
              <a:t> = (1,1)</a:t>
            </a:r>
          </a:p>
          <a:p>
            <a:pPr lvl="2"/>
            <a:r>
              <a:rPr lang="en-US" dirty="0"/>
              <a:t>Penalty = L2</a:t>
            </a:r>
          </a:p>
          <a:p>
            <a:pPr lvl="2"/>
            <a:r>
              <a:rPr lang="en-US" dirty="0"/>
              <a:t>Solver = </a:t>
            </a:r>
            <a:r>
              <a:rPr lang="en-US" dirty="0" err="1"/>
              <a:t>lbfgs</a:t>
            </a:r>
            <a:endParaRPr lang="en-US" dirty="0"/>
          </a:p>
          <a:p>
            <a:pPr lvl="1"/>
            <a:r>
              <a:rPr lang="en-US" dirty="0"/>
              <a:t>Accuracy = </a:t>
            </a:r>
            <a:r>
              <a:rPr lang="en-US" dirty="0">
                <a:solidFill>
                  <a:schemeClr val="accent2"/>
                </a:solidFill>
              </a:rPr>
              <a:t>83.31%</a:t>
            </a:r>
          </a:p>
        </p:txBody>
      </p:sp>
    </p:spTree>
    <p:extLst>
      <p:ext uri="{BB962C8B-B14F-4D97-AF65-F5344CB8AC3E}">
        <p14:creationId xmlns:p14="http://schemas.microsoft.com/office/powerpoint/2010/main" val="1725048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3E8915-D2AA-4327-A45A-972C3CA957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302FC3C-9804-4950-B721-5FD704BA60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9695BD-ECF6-49CA-8877-8C493193C65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BC6EBB2-9BDC-4075-BA6B-43A9FBF9C8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9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3A87D-FEE1-5244-A418-3D6EFC5E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The Twitter Ratio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222FC8-9B67-6C40-A402-B1DB837DE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Refers to an unofficial Twitter law which states that if the amount of replies to a tweet greatly outnumbers the amount of retweets, then the tweet is bad.</a:t>
            </a:r>
          </a:p>
          <a:p>
            <a:r>
              <a:rPr lang="en-US" dirty="0"/>
              <a:t>If the ratio is </a:t>
            </a:r>
            <a:r>
              <a:rPr lang="en-US" b="1" dirty="0"/>
              <a:t>greater than 2:1</a:t>
            </a:r>
            <a:r>
              <a:rPr lang="en-US" dirty="0"/>
              <a:t>, you’ve done something wrong. (I’m looking at you United Airlines)</a:t>
            </a:r>
          </a:p>
        </p:txBody>
      </p:sp>
    </p:spTree>
    <p:extLst>
      <p:ext uri="{BB962C8B-B14F-4D97-AF65-F5344CB8AC3E}">
        <p14:creationId xmlns:p14="http://schemas.microsoft.com/office/powerpoint/2010/main" val="2421623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A600199-ECFE-104F-9CC5-4A51698FE7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55" y="1628246"/>
            <a:ext cx="5871246" cy="4010554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44EDC-34E1-3C44-A89E-B5EB67F7D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Low Twitter Ratio (&lt; 2)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E99AE4-3854-4D02-9CC0-4E1C47FC4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829" y="4777380"/>
            <a:ext cx="439782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cap="all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Majority of the tweets gathered fall under this category. </a:t>
            </a:r>
          </a:p>
        </p:txBody>
      </p:sp>
    </p:spTree>
    <p:extLst>
      <p:ext uri="{BB962C8B-B14F-4D97-AF65-F5344CB8AC3E}">
        <p14:creationId xmlns:p14="http://schemas.microsoft.com/office/powerpoint/2010/main" val="3992810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CC565-09EE-124D-AA89-E43DFCD06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5" y="1628245"/>
            <a:ext cx="5693220" cy="390101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1069B7-832F-A941-A56A-E415B201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High Twitter Ratio (&gt;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4124F-C0DE-8148-8429-3929DADB5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829" y="4777380"/>
            <a:ext cx="439782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cap="all">
                <a:solidFill>
                  <a:schemeClr val="bg2">
                    <a:lumMod val="40000"/>
                    <a:lumOff val="60000"/>
                  </a:schemeClr>
                </a:solidFill>
              </a:rPr>
              <a:t>Not as many tweets fall in this group. We can see that a particular party reigns supreme.</a:t>
            </a:r>
          </a:p>
        </p:txBody>
      </p:sp>
    </p:spTree>
    <p:extLst>
      <p:ext uri="{BB962C8B-B14F-4D97-AF65-F5344CB8AC3E}">
        <p14:creationId xmlns:p14="http://schemas.microsoft.com/office/powerpoint/2010/main" val="2849475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E85B25C-D06A-1E42-9D52-CC1F26624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854" y="1547941"/>
            <a:ext cx="5450557" cy="3761652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9C155-8AF5-224E-9C08-22CD0291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Extreme Twitter Ratio (&gt; 40)</a:t>
            </a:r>
          </a:p>
        </p:txBody>
      </p:sp>
    </p:spTree>
    <p:extLst>
      <p:ext uri="{BB962C8B-B14F-4D97-AF65-F5344CB8AC3E}">
        <p14:creationId xmlns:p14="http://schemas.microsoft.com/office/powerpoint/2010/main" val="723704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C23D-C447-3F48-86B3-1C11AE37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Ratio Quartile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0430C-6E39-724B-9337-C618F9876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3502142" cy="4195481"/>
          </a:xfrm>
        </p:spPr>
        <p:txBody>
          <a:bodyPr/>
          <a:lstStyle/>
          <a:p>
            <a:r>
              <a:rPr lang="en-US" dirty="0"/>
              <a:t>Each bin consist of Quartile</a:t>
            </a:r>
          </a:p>
          <a:p>
            <a:r>
              <a:rPr lang="en-US" dirty="0"/>
              <a:t>Democratic and Independent tweets are most frequent in </a:t>
            </a:r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 quartile.</a:t>
            </a:r>
          </a:p>
          <a:p>
            <a:r>
              <a:rPr lang="en-US" dirty="0"/>
              <a:t>Republican tweets are most frequent in </a:t>
            </a:r>
            <a:r>
              <a:rPr lang="en-US" b="1" dirty="0"/>
              <a:t>4</a:t>
            </a:r>
            <a:r>
              <a:rPr lang="en-US" b="1" baseline="30000" dirty="0"/>
              <a:t>th</a:t>
            </a:r>
            <a:r>
              <a:rPr lang="en-US" b="1" dirty="0"/>
              <a:t> quartile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064A2-092B-7B49-A0AC-1E95E8A74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056" y="2052918"/>
            <a:ext cx="5651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98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57F2-54E2-B24E-8663-A4018B72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92B63-EDA1-CB46-92EF-869CB8F2F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contains all the available tweets of all 100 senators in seat in May 2017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FED80-A4EC-5447-97D3-83C39D58C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107" y="2855645"/>
            <a:ext cx="6674950" cy="339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12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F2DCF-1BD8-D646-A1D5-C58709AEC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Predicting The Ratio With a Tweet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D6CD9-82BA-1B43-843A-348555CBE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Attempting to create a model to predict a continuous ratio variable led to accuracy around -9.0%</a:t>
            </a:r>
          </a:p>
          <a:p>
            <a:r>
              <a:rPr lang="en-US" dirty="0"/>
              <a:t>By Binning the ratio values into a quartiles, we now have a classification model.</a:t>
            </a:r>
          </a:p>
          <a:p>
            <a:r>
              <a:rPr lang="en-US" dirty="0"/>
              <a:t>Baseline Accuracy = 25.01%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Parameters</a:t>
            </a:r>
          </a:p>
          <a:p>
            <a:pPr lvl="2"/>
            <a:r>
              <a:rPr lang="en-US" dirty="0"/>
              <a:t>Penalty = L1</a:t>
            </a:r>
          </a:p>
          <a:p>
            <a:pPr lvl="2"/>
            <a:r>
              <a:rPr lang="en-US" dirty="0"/>
              <a:t>N-grams = (1,1)</a:t>
            </a:r>
          </a:p>
          <a:p>
            <a:pPr lvl="1"/>
            <a:r>
              <a:rPr lang="en-US" dirty="0"/>
              <a:t>Accuracy = </a:t>
            </a:r>
            <a:r>
              <a:rPr lang="en-US" dirty="0">
                <a:solidFill>
                  <a:schemeClr val="accent2"/>
                </a:solidFill>
              </a:rPr>
              <a:t>39.07%</a:t>
            </a:r>
          </a:p>
        </p:txBody>
      </p:sp>
    </p:spTree>
    <p:extLst>
      <p:ext uri="{BB962C8B-B14F-4D97-AF65-F5344CB8AC3E}">
        <p14:creationId xmlns:p14="http://schemas.microsoft.com/office/powerpoint/2010/main" val="3538799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747F1B4-B831-4277-8AB0-32767F7EB7B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0B541F0-7F6E-402E-84D8-CF96EACA5F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F7E335-851A-4CAE-B09F-E657819D46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A9DA55-2676-F045-907E-FD02CC3F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So What Does It all mean?</a:t>
            </a:r>
            <a:endParaRPr lang="en-US">
              <a:solidFill>
                <a:srgbClr val="EBEBEB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6E4E04-52AC-47B5-B168-68C79D1457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213998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9424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5D66-91E8-734B-A968-C124D133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 length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85198E-1A99-5349-AD1D-6436E70CA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861" y="2142486"/>
            <a:ext cx="5486400" cy="373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C0A2F5-B0E6-FB4A-9AF3-DFDF92AA3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136" y="2142486"/>
            <a:ext cx="5651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2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748B-7FF2-B24C-8D17-791F9C53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Party Representation In our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84BAEA-193B-4C40-B08E-F6CECD365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2771" y="1751189"/>
            <a:ext cx="4835701" cy="398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B26688-BA07-2D43-BDCD-84FB3CD75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430" y="1751189"/>
            <a:ext cx="4990394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6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747F1B4-B831-4277-8AB0-32767F7EB7B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0B541F0-7F6E-402E-84D8-CF96EACA5F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F7E335-851A-4CAE-B09F-E657819D46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F5B64-34AC-9744-96EB-9BB10B463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Processing the Text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0C5ECAD-8E38-794F-B70D-818B430B80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719727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9180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4AAD3FD-83A5-4B89-9F8F-01B8870865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26C04EF-6428-472D-B316-74A19385B0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7DAD0A1B-7DDF-4B4B-A4B3-D8E265918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1674045"/>
            <a:ext cx="5449889" cy="3509907"/>
          </a:xfrm>
          <a:prstGeom prst="rect">
            <a:avLst/>
          </a:prstGeom>
          <a:effectLst/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92A1116-1C84-41DF-B803-1F7B0883EC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C8F42-86BD-ED46-97E0-51419FBAC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sz="3900">
                <a:solidFill>
                  <a:srgbClr val="EBEBEB"/>
                </a:solidFill>
              </a:rPr>
              <a:t>What Is the Senate Saying?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7B9A2241-F4B4-47B9-8546-B3F2D44E7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Twitter Character Limits</a:t>
            </a:r>
          </a:p>
          <a:p>
            <a:r>
              <a:rPr lang="en-US">
                <a:solidFill>
                  <a:srgbClr val="EBEBEB"/>
                </a:solidFill>
              </a:rPr>
              <a:t>Legislative Platform</a:t>
            </a:r>
          </a:p>
          <a:p>
            <a:r>
              <a:rPr lang="en-US">
                <a:solidFill>
                  <a:srgbClr val="EBEBEB"/>
                </a:solidFill>
              </a:rPr>
              <a:t>Traditional Values</a:t>
            </a:r>
          </a:p>
        </p:txBody>
      </p:sp>
    </p:spTree>
    <p:extLst>
      <p:ext uri="{BB962C8B-B14F-4D97-AF65-F5344CB8AC3E}">
        <p14:creationId xmlns:p14="http://schemas.microsoft.com/office/powerpoint/2010/main" val="3622029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565D-FAE2-1C47-8A84-A964E5F4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Party Specific Words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1CDBCC-0FDF-EC4D-9F46-12D1B66F6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54951"/>
            <a:ext cx="4121200" cy="2900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1BEED-3377-6C43-96FE-467FE2B15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187" y="2154951"/>
            <a:ext cx="4215631" cy="2900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F04026-0FD0-C442-8F48-64E65FBF4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818" y="2154952"/>
            <a:ext cx="4154925" cy="2900353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34B947A4-BA65-CA46-9790-12749E6CDCE8}"/>
              </a:ext>
            </a:extLst>
          </p:cNvPr>
          <p:cNvSpPr/>
          <p:nvPr/>
        </p:nvSpPr>
        <p:spPr>
          <a:xfrm>
            <a:off x="245517" y="2815449"/>
            <a:ext cx="400594" cy="14804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946B67A8-D92C-2D4C-9DC9-694B67CF8334}"/>
              </a:ext>
            </a:extLst>
          </p:cNvPr>
          <p:cNvSpPr/>
          <p:nvPr/>
        </p:nvSpPr>
        <p:spPr>
          <a:xfrm>
            <a:off x="4392023" y="3526750"/>
            <a:ext cx="365760" cy="15675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EF880516-2CEF-A446-9DEC-D9505DA0C39D}"/>
              </a:ext>
            </a:extLst>
          </p:cNvPr>
          <p:cNvSpPr/>
          <p:nvPr/>
        </p:nvSpPr>
        <p:spPr>
          <a:xfrm>
            <a:off x="8543110" y="3857898"/>
            <a:ext cx="365760" cy="15675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03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5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0487C8F-7D6C-4EAF-A9A5-45D8E94FC2C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5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78DA0F-394A-417D-892B-8253831A2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0C1898-C1CB-1C46-99CF-44C9203F2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40002" y="480060"/>
            <a:ext cx="11274986" cy="587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25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0487C8F-7D6C-4EAF-A9A5-45D8E94FC2C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6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78DA0F-394A-417D-892B-8253831A2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1EE6C-5398-E647-976E-1BE507F2E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77012" y="480060"/>
            <a:ext cx="11237976" cy="587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701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{A8254206-6991-B147-8C70-0C68428D8334}tf10001062</Template>
  <TotalTime>4631</TotalTime>
  <Words>585</Words>
  <Application>Microsoft Macintosh PowerPoint</Application>
  <PresentationFormat>Widescreen</PresentationFormat>
  <Paragraphs>98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Wingdings 3</vt:lpstr>
      <vt:lpstr>Ion</vt:lpstr>
      <vt:lpstr>What Are Senators Tweeting &amp; Is It Any Good?</vt:lpstr>
      <vt:lpstr>The Data</vt:lpstr>
      <vt:lpstr>Tweet length</vt:lpstr>
      <vt:lpstr>Party Representation In our Data</vt:lpstr>
      <vt:lpstr>Processing the Text</vt:lpstr>
      <vt:lpstr>What Is the Senate Saying?</vt:lpstr>
      <vt:lpstr>Party Specific Words</vt:lpstr>
      <vt:lpstr>PowerPoint Presentation</vt:lpstr>
      <vt:lpstr>PowerPoint Presentation</vt:lpstr>
      <vt:lpstr>PowerPoint Presentation</vt:lpstr>
      <vt:lpstr>Letting Bigrams Be Bigrams</vt:lpstr>
      <vt:lpstr>Let Bigrams Be Bigrams cont.</vt:lpstr>
      <vt:lpstr>Let Bigrams Be Bigrams cont.</vt:lpstr>
      <vt:lpstr>Predicting Party With a Tweet</vt:lpstr>
      <vt:lpstr>The Twitter Ratio</vt:lpstr>
      <vt:lpstr>Low Twitter Ratio (&lt; 2)</vt:lpstr>
      <vt:lpstr>High Twitter Ratio (&gt; 2)</vt:lpstr>
      <vt:lpstr>Extreme Twitter Ratio (&gt; 40)</vt:lpstr>
      <vt:lpstr>The Ratio Quartile</vt:lpstr>
      <vt:lpstr>Predicting The Ratio With a Tweet</vt:lpstr>
      <vt:lpstr>So What Does It all mean?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Senator Tweets,What a Are They Any Good?</dc:title>
  <dc:creator>Tarif Abedin</dc:creator>
  <cp:lastModifiedBy>Tarif Abedin</cp:lastModifiedBy>
  <cp:revision>22</cp:revision>
  <dcterms:created xsi:type="dcterms:W3CDTF">2018-04-09T19:32:27Z</dcterms:created>
  <dcterms:modified xsi:type="dcterms:W3CDTF">2018-04-13T15:25:26Z</dcterms:modified>
</cp:coreProperties>
</file>